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9" r:id="rId4"/>
    <p:sldId id="258" r:id="rId5"/>
    <p:sldId id="263" r:id="rId6"/>
    <p:sldId id="260" r:id="rId7"/>
    <p:sldId id="267" r:id="rId8"/>
    <p:sldId id="269" r:id="rId9"/>
    <p:sldId id="268" r:id="rId10"/>
    <p:sldId id="264" r:id="rId11"/>
    <p:sldId id="261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78"/>
    <p:restoredTop sz="96327"/>
  </p:normalViewPr>
  <p:slideViewPr>
    <p:cSldViewPr snapToGrid="0" snapToObjects="1">
      <p:cViewPr>
        <p:scale>
          <a:sx n="119" d="100"/>
          <a:sy n="119" d="100"/>
        </p:scale>
        <p:origin x="1456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4C491-4AB2-2443-BA68-D87AA7C3C5C5}" type="datetimeFigureOut">
              <a:rPr lang="en-GB" smtClean="0"/>
              <a:t>17/04/2020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F64FD-CAD1-DD47-ADEA-0C1F94718D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086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F64FD-CAD1-DD47-ADEA-0C1F94718D8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520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F438-DF8E-AE45-8E0E-D0891E1F2DB8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039B3-3134-624C-917D-FFD4768FA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F438-DF8E-AE45-8E0E-D0891E1F2DB8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039B3-3134-624C-917D-FFD4768FA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30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F438-DF8E-AE45-8E0E-D0891E1F2DB8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039B3-3134-624C-917D-FFD4768FA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0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F438-DF8E-AE45-8E0E-D0891E1F2DB8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039B3-3134-624C-917D-FFD4768FA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3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F438-DF8E-AE45-8E0E-D0891E1F2DB8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039B3-3134-624C-917D-FFD4768FA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47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F438-DF8E-AE45-8E0E-D0891E1F2DB8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039B3-3134-624C-917D-FFD4768FA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7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F438-DF8E-AE45-8E0E-D0891E1F2DB8}" type="datetimeFigureOut">
              <a:rPr lang="en-US" smtClean="0"/>
              <a:t>4/16/20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039B3-3134-624C-917D-FFD4768FA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97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F438-DF8E-AE45-8E0E-D0891E1F2DB8}" type="datetimeFigureOut">
              <a:rPr lang="en-US" smtClean="0"/>
              <a:t>4/16/20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039B3-3134-624C-917D-FFD4768FA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68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F438-DF8E-AE45-8E0E-D0891E1F2DB8}" type="datetimeFigureOut">
              <a:rPr lang="en-US" smtClean="0"/>
              <a:t>4/16/20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039B3-3134-624C-917D-FFD4768FA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67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F438-DF8E-AE45-8E0E-D0891E1F2DB8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039B3-3134-624C-917D-FFD4768FA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32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F438-DF8E-AE45-8E0E-D0891E1F2DB8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039B3-3134-624C-917D-FFD4768FA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5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3F438-DF8E-AE45-8E0E-D0891E1F2DB8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039B3-3134-624C-917D-FFD4768FA61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1FFAE5-65F7-704E-A970-7B485E431EC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535613" y="6751320"/>
            <a:ext cx="957262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Juniper Business Use Only</a:t>
            </a:r>
          </a:p>
        </p:txBody>
      </p:sp>
    </p:spTree>
    <p:extLst>
      <p:ext uri="{BB962C8B-B14F-4D97-AF65-F5344CB8AC3E}">
        <p14:creationId xmlns:p14="http://schemas.microsoft.com/office/powerpoint/2010/main" val="40194134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e@dave.dev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7339F-B4A1-3941-BC00-95C44BE27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Navigating Automata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D137A8-C5BE-2C4D-AC29-A9231ABFE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481096" cy="1737360"/>
          </a:xfrm>
        </p:spPr>
        <p:txBody>
          <a:bodyPr anchor="ctr">
            <a:normAutofit lnSpcReduction="10000"/>
          </a:bodyPr>
          <a:lstStyle/>
          <a:p>
            <a:pPr algn="l"/>
            <a:r>
              <a:rPr lang="en-US" b="1" dirty="0"/>
              <a:t>David Gee</a:t>
            </a:r>
          </a:p>
          <a:p>
            <a:pPr algn="l"/>
            <a:r>
              <a:rPr lang="en-US" dirty="0"/>
              <a:t>@_</a:t>
            </a:r>
            <a:r>
              <a:rPr lang="en-US" dirty="0" err="1"/>
              <a:t>ipengineer</a:t>
            </a:r>
            <a:endParaRPr lang="en-US" dirty="0"/>
          </a:p>
          <a:p>
            <a:pPr algn="l"/>
            <a:r>
              <a:rPr lang="en-US" dirty="0" err="1"/>
              <a:t>dave.dev</a:t>
            </a:r>
            <a:r>
              <a:rPr lang="en-US" dirty="0"/>
              <a:t> / </a:t>
            </a:r>
            <a:r>
              <a:rPr lang="en-US" dirty="0" err="1"/>
              <a:t>ipengineer.net</a:t>
            </a:r>
            <a:endParaRPr lang="en-US" dirty="0"/>
          </a:p>
          <a:p>
            <a:pPr algn="l"/>
            <a:r>
              <a:rPr lang="en-US" dirty="0">
                <a:hlinkClick r:id="rId2"/>
              </a:rPr>
              <a:t>me@dave.dev</a:t>
            </a:r>
            <a:r>
              <a:rPr lang="en-US" dirty="0"/>
              <a:t>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BD5FA40D-EA5A-3F4D-B56A-9CF46B2B54DF}"/>
              </a:ext>
            </a:extLst>
          </p:cNvPr>
          <p:cNvSpPr txBox="1">
            <a:spLocks/>
          </p:cNvSpPr>
          <p:nvPr/>
        </p:nvSpPr>
        <p:spPr>
          <a:xfrm>
            <a:off x="3011017" y="5720315"/>
            <a:ext cx="3481096" cy="562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Without a map</a:t>
            </a:r>
          </a:p>
        </p:txBody>
      </p:sp>
    </p:spTree>
    <p:extLst>
      <p:ext uri="{BB962C8B-B14F-4D97-AF65-F5344CB8AC3E}">
        <p14:creationId xmlns:p14="http://schemas.microsoft.com/office/powerpoint/2010/main" val="1690777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0567-922A-3B45-921A-CDFEFB88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could we be?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A2B1F0-B889-A34D-8910-E7FFC70F6FDD}"/>
              </a:ext>
            </a:extLst>
          </p:cNvPr>
          <p:cNvSpPr/>
          <p:nvPr/>
        </p:nvSpPr>
        <p:spPr>
          <a:xfrm>
            <a:off x="944310" y="3362544"/>
            <a:ext cx="1655795" cy="1906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9E59B9-8DFB-A348-A794-BB2DCF553F65}"/>
              </a:ext>
            </a:extLst>
          </p:cNvPr>
          <p:cNvSpPr/>
          <p:nvPr/>
        </p:nvSpPr>
        <p:spPr>
          <a:xfrm>
            <a:off x="944311" y="2393357"/>
            <a:ext cx="1655805" cy="391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4BDBD7-B674-9B4F-81F9-C8F290FE2D6B}"/>
              </a:ext>
            </a:extLst>
          </p:cNvPr>
          <p:cNvSpPr/>
          <p:nvPr/>
        </p:nvSpPr>
        <p:spPr>
          <a:xfrm>
            <a:off x="944311" y="2879081"/>
            <a:ext cx="1655805" cy="391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Graph Directives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BCD3CF1-5275-1944-AC59-B3CAB2DFB1DE}"/>
              </a:ext>
            </a:extLst>
          </p:cNvPr>
          <p:cNvSpPr/>
          <p:nvPr/>
        </p:nvSpPr>
        <p:spPr>
          <a:xfrm>
            <a:off x="5297699" y="2777298"/>
            <a:ext cx="536530" cy="2127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FEF1341-1052-394A-8A86-A6C5DE25E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429" y="4417542"/>
            <a:ext cx="1009135" cy="10091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02928D-84F5-A448-9894-45397699B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428" y="2549547"/>
            <a:ext cx="1009135" cy="100913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A3BF53-E7F4-EB4C-9954-50CFC5F5E4DE}"/>
              </a:ext>
            </a:extLst>
          </p:cNvPr>
          <p:cNvCxnSpPr/>
          <p:nvPr/>
        </p:nvCxnSpPr>
        <p:spPr>
          <a:xfrm>
            <a:off x="6632246" y="2174789"/>
            <a:ext cx="0" cy="385530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A2C2F4-C4F4-1042-B587-7C0A59CFC841}"/>
              </a:ext>
            </a:extLst>
          </p:cNvPr>
          <p:cNvCxnSpPr/>
          <p:nvPr/>
        </p:nvCxnSpPr>
        <p:spPr>
          <a:xfrm>
            <a:off x="8049157" y="2174789"/>
            <a:ext cx="0" cy="385530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CF71CA68-96BD-6942-83E0-DB8A59C3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652" y="4417542"/>
            <a:ext cx="1009135" cy="10091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D284AFE-4385-734E-96C3-CFA2ADBB9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651" y="2549547"/>
            <a:ext cx="1009135" cy="100913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62763D7-8BE5-DF44-8DB7-0BFDB19A967D}"/>
              </a:ext>
            </a:extLst>
          </p:cNvPr>
          <p:cNvCxnSpPr/>
          <p:nvPr/>
        </p:nvCxnSpPr>
        <p:spPr>
          <a:xfrm>
            <a:off x="9345831" y="2174789"/>
            <a:ext cx="0" cy="385530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579FF60-BC4A-204F-AC43-FEF11E6D8A53}"/>
              </a:ext>
            </a:extLst>
          </p:cNvPr>
          <p:cNvSpPr txBox="1"/>
          <p:nvPr/>
        </p:nvSpPr>
        <p:spPr>
          <a:xfrm>
            <a:off x="9570306" y="3876589"/>
            <a:ext cx="150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Etc…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5022B2-2A71-8842-9CE3-FA4041BC1368}"/>
              </a:ext>
            </a:extLst>
          </p:cNvPr>
          <p:cNvSpPr txBox="1"/>
          <p:nvPr/>
        </p:nvSpPr>
        <p:spPr>
          <a:xfrm>
            <a:off x="6928809" y="5916204"/>
            <a:ext cx="84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F94A8B-EED5-DC43-ADA4-EB2E9011FEC2}"/>
              </a:ext>
            </a:extLst>
          </p:cNvPr>
          <p:cNvSpPr txBox="1"/>
          <p:nvPr/>
        </p:nvSpPr>
        <p:spPr>
          <a:xfrm>
            <a:off x="8237935" y="5916204"/>
            <a:ext cx="955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Graph Deploy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D51255-A19B-604E-A156-0585AA0B960C}"/>
              </a:ext>
            </a:extLst>
          </p:cNvPr>
          <p:cNvCxnSpPr>
            <a:cxnSpLocks/>
          </p:cNvCxnSpPr>
          <p:nvPr/>
        </p:nvCxnSpPr>
        <p:spPr>
          <a:xfrm>
            <a:off x="8701218" y="3551366"/>
            <a:ext cx="1" cy="858860"/>
          </a:xfrm>
          <a:prstGeom prst="line">
            <a:avLst/>
          </a:prstGeom>
          <a:ln w="381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C8F2009A-4197-9741-9CD2-9B2C498405CF}"/>
              </a:ext>
            </a:extLst>
          </p:cNvPr>
          <p:cNvSpPr/>
          <p:nvPr/>
        </p:nvSpPr>
        <p:spPr>
          <a:xfrm>
            <a:off x="8639251" y="3494835"/>
            <a:ext cx="124359" cy="1296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9997584-D6DD-6846-894D-986031D6A6BE}"/>
              </a:ext>
            </a:extLst>
          </p:cNvPr>
          <p:cNvSpPr/>
          <p:nvPr/>
        </p:nvSpPr>
        <p:spPr>
          <a:xfrm>
            <a:off x="8639038" y="4337075"/>
            <a:ext cx="124359" cy="1296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AE3D6D-8713-6E40-9921-BA3D7014533A}"/>
              </a:ext>
            </a:extLst>
          </p:cNvPr>
          <p:cNvSpPr txBox="1"/>
          <p:nvPr/>
        </p:nvSpPr>
        <p:spPr>
          <a:xfrm>
            <a:off x="8191044" y="3227696"/>
            <a:ext cx="1009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inet.1/30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64C25D-0EF4-7343-B935-8E9B20EC383C}"/>
              </a:ext>
            </a:extLst>
          </p:cNvPr>
          <p:cNvSpPr txBox="1"/>
          <p:nvPr/>
        </p:nvSpPr>
        <p:spPr>
          <a:xfrm>
            <a:off x="8225582" y="4449426"/>
            <a:ext cx="1009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inet.2/30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FACDC7-4F91-FA4C-9FEC-C3462B0ECB4A}"/>
              </a:ext>
            </a:extLst>
          </p:cNvPr>
          <p:cNvSpPr txBox="1"/>
          <p:nvPr/>
        </p:nvSpPr>
        <p:spPr>
          <a:xfrm>
            <a:off x="8196651" y="2188818"/>
            <a:ext cx="100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ASN: 65500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330D27-369A-D141-A2FA-456821F0EFD3}"/>
              </a:ext>
            </a:extLst>
          </p:cNvPr>
          <p:cNvSpPr txBox="1"/>
          <p:nvPr/>
        </p:nvSpPr>
        <p:spPr>
          <a:xfrm>
            <a:off x="8225582" y="5269086"/>
            <a:ext cx="100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ASN: 65501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F6F3B3-0027-BE45-926A-75D7DEE8D5AC}"/>
              </a:ext>
            </a:extLst>
          </p:cNvPr>
          <p:cNvSpPr txBox="1"/>
          <p:nvPr/>
        </p:nvSpPr>
        <p:spPr>
          <a:xfrm>
            <a:off x="8206994" y="3714222"/>
            <a:ext cx="100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/>
              <a:t>eBGP</a:t>
            </a:r>
            <a:r>
              <a:rPr lang="en-GB" sz="1400" dirty="0"/>
              <a:t> Session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F2B77C1-4080-AF43-9C02-4751B2AF6136}"/>
              </a:ext>
            </a:extLst>
          </p:cNvPr>
          <p:cNvSpPr/>
          <p:nvPr/>
        </p:nvSpPr>
        <p:spPr>
          <a:xfrm>
            <a:off x="1146444" y="3695204"/>
            <a:ext cx="344760" cy="31299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0CDC671-4926-B049-988A-38EB7649E991}"/>
              </a:ext>
            </a:extLst>
          </p:cNvPr>
          <p:cNvSpPr/>
          <p:nvPr/>
        </p:nvSpPr>
        <p:spPr>
          <a:xfrm>
            <a:off x="1632101" y="4070240"/>
            <a:ext cx="344760" cy="31299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D1606C8-932D-8F47-9FCF-4268314D0246}"/>
              </a:ext>
            </a:extLst>
          </p:cNvPr>
          <p:cNvSpPr/>
          <p:nvPr/>
        </p:nvSpPr>
        <p:spPr>
          <a:xfrm>
            <a:off x="1146444" y="4429591"/>
            <a:ext cx="344760" cy="31299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7DA22CE-40F1-DB4C-9DE2-7AA772F5DE20}"/>
              </a:ext>
            </a:extLst>
          </p:cNvPr>
          <p:cNvSpPr/>
          <p:nvPr/>
        </p:nvSpPr>
        <p:spPr>
          <a:xfrm>
            <a:off x="2074489" y="3707081"/>
            <a:ext cx="344760" cy="312992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2F95DA-8EB2-2B40-9EBC-23D2D23C4024}"/>
              </a:ext>
            </a:extLst>
          </p:cNvPr>
          <p:cNvCxnSpPr>
            <a:stCxn id="3" idx="5"/>
            <a:endCxn id="35" idx="1"/>
          </p:cNvCxnSpPr>
          <p:nvPr/>
        </p:nvCxnSpPr>
        <p:spPr>
          <a:xfrm>
            <a:off x="1440715" y="3962359"/>
            <a:ext cx="241875" cy="153718"/>
          </a:xfrm>
          <a:prstGeom prst="line">
            <a:avLst/>
          </a:prstGeom>
          <a:ln w="285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6D78D12-088C-184C-900B-53642F175C9B}"/>
              </a:ext>
            </a:extLst>
          </p:cNvPr>
          <p:cNvCxnSpPr>
            <a:cxnSpLocks/>
            <a:stCxn id="38" idx="3"/>
            <a:endCxn id="35" idx="7"/>
          </p:cNvCxnSpPr>
          <p:nvPr/>
        </p:nvCxnSpPr>
        <p:spPr>
          <a:xfrm flipH="1">
            <a:off x="1926372" y="3974236"/>
            <a:ext cx="198606" cy="141841"/>
          </a:xfrm>
          <a:prstGeom prst="line">
            <a:avLst/>
          </a:prstGeom>
          <a:ln w="285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A4EB88-3C62-0F40-9305-5160B3E55F7C}"/>
              </a:ext>
            </a:extLst>
          </p:cNvPr>
          <p:cNvCxnSpPr>
            <a:cxnSpLocks/>
            <a:stCxn id="35" idx="3"/>
            <a:endCxn id="37" idx="7"/>
          </p:cNvCxnSpPr>
          <p:nvPr/>
        </p:nvCxnSpPr>
        <p:spPr>
          <a:xfrm flipH="1">
            <a:off x="1440715" y="4337395"/>
            <a:ext cx="241875" cy="138033"/>
          </a:xfrm>
          <a:prstGeom prst="line">
            <a:avLst/>
          </a:prstGeom>
          <a:ln w="285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6E02D86-A429-8940-AA6E-74F952DC1969}"/>
              </a:ext>
            </a:extLst>
          </p:cNvPr>
          <p:cNvSpPr/>
          <p:nvPr/>
        </p:nvSpPr>
        <p:spPr>
          <a:xfrm>
            <a:off x="2843887" y="2393357"/>
            <a:ext cx="1655795" cy="28500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CCD7B1B-52DD-5D4F-9987-42D3A8AAC2D7}"/>
              </a:ext>
            </a:extLst>
          </p:cNvPr>
          <p:cNvSpPr/>
          <p:nvPr/>
        </p:nvSpPr>
        <p:spPr>
          <a:xfrm>
            <a:off x="3453326" y="3002749"/>
            <a:ext cx="150205" cy="153790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0BF8FE9-8DF7-1344-915E-BD13C720F7F9}"/>
              </a:ext>
            </a:extLst>
          </p:cNvPr>
          <p:cNvSpPr/>
          <p:nvPr/>
        </p:nvSpPr>
        <p:spPr>
          <a:xfrm>
            <a:off x="3176630" y="2786485"/>
            <a:ext cx="150205" cy="15379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47584A-C3F7-944F-9330-D561C7DE907D}"/>
              </a:ext>
            </a:extLst>
          </p:cNvPr>
          <p:cNvSpPr/>
          <p:nvPr/>
        </p:nvSpPr>
        <p:spPr>
          <a:xfrm>
            <a:off x="3562783" y="2738703"/>
            <a:ext cx="150205" cy="15379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C88D623-4F74-5446-BC31-EAC79C95CB88}"/>
              </a:ext>
            </a:extLst>
          </p:cNvPr>
          <p:cNvSpPr/>
          <p:nvPr/>
        </p:nvSpPr>
        <p:spPr>
          <a:xfrm>
            <a:off x="3788142" y="3019789"/>
            <a:ext cx="150205" cy="15379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EB34CE0-EF50-5E4E-9855-466BF2414BE8}"/>
              </a:ext>
            </a:extLst>
          </p:cNvPr>
          <p:cNvSpPr/>
          <p:nvPr/>
        </p:nvSpPr>
        <p:spPr>
          <a:xfrm>
            <a:off x="3562783" y="3283737"/>
            <a:ext cx="150205" cy="15379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276EE0D-AF18-8642-8283-10FC5590393B}"/>
              </a:ext>
            </a:extLst>
          </p:cNvPr>
          <p:cNvSpPr/>
          <p:nvPr/>
        </p:nvSpPr>
        <p:spPr>
          <a:xfrm>
            <a:off x="3135716" y="3173579"/>
            <a:ext cx="150205" cy="15379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15763A3-BD2E-504B-B26E-E9830CB7B3FF}"/>
              </a:ext>
            </a:extLst>
          </p:cNvPr>
          <p:cNvSpPr/>
          <p:nvPr/>
        </p:nvSpPr>
        <p:spPr>
          <a:xfrm>
            <a:off x="3941912" y="4149008"/>
            <a:ext cx="150205" cy="153790"/>
          </a:xfrm>
          <a:prstGeom prst="ellipse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1E76F6F-946E-0B47-A76B-EB3109DB9A64}"/>
              </a:ext>
            </a:extLst>
          </p:cNvPr>
          <p:cNvSpPr/>
          <p:nvPr/>
        </p:nvSpPr>
        <p:spPr>
          <a:xfrm>
            <a:off x="4091060" y="3840843"/>
            <a:ext cx="150205" cy="15379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99C44FF-B4AE-8544-B3C2-62C0402C278B}"/>
              </a:ext>
            </a:extLst>
          </p:cNvPr>
          <p:cNvSpPr/>
          <p:nvPr/>
        </p:nvSpPr>
        <p:spPr>
          <a:xfrm>
            <a:off x="3764431" y="3840843"/>
            <a:ext cx="150205" cy="15379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365091-21CD-DF40-BEF4-C82A902E5551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3320657" y="2924507"/>
            <a:ext cx="154666" cy="100764"/>
          </a:xfrm>
          <a:prstGeom prst="line">
            <a:avLst/>
          </a:prstGeom>
          <a:ln w="285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60F4571-8D9A-F74B-BFD1-EF061FCBBA55}"/>
              </a:ext>
            </a:extLst>
          </p:cNvPr>
          <p:cNvCxnSpPr>
            <a:cxnSpLocks/>
            <a:stCxn id="51" idx="3"/>
            <a:endCxn id="56" idx="6"/>
          </p:cNvCxnSpPr>
          <p:nvPr/>
        </p:nvCxnSpPr>
        <p:spPr>
          <a:xfrm flipH="1">
            <a:off x="3285921" y="3134017"/>
            <a:ext cx="189402" cy="116457"/>
          </a:xfrm>
          <a:prstGeom prst="line">
            <a:avLst/>
          </a:prstGeom>
          <a:ln w="285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1922ACD-2A7D-5A4E-BE7E-28F08CCB4896}"/>
              </a:ext>
            </a:extLst>
          </p:cNvPr>
          <p:cNvCxnSpPr>
            <a:cxnSpLocks/>
            <a:stCxn id="51" idx="4"/>
            <a:endCxn id="55" idx="1"/>
          </p:cNvCxnSpPr>
          <p:nvPr/>
        </p:nvCxnSpPr>
        <p:spPr>
          <a:xfrm>
            <a:off x="3528429" y="3156539"/>
            <a:ext cx="56351" cy="149720"/>
          </a:xfrm>
          <a:prstGeom prst="line">
            <a:avLst/>
          </a:prstGeom>
          <a:ln w="285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E459261-4007-6C4D-81CA-48CB0A5B36C5}"/>
              </a:ext>
            </a:extLst>
          </p:cNvPr>
          <p:cNvCxnSpPr>
            <a:cxnSpLocks/>
            <a:stCxn id="51" idx="7"/>
            <a:endCxn id="53" idx="4"/>
          </p:cNvCxnSpPr>
          <p:nvPr/>
        </p:nvCxnSpPr>
        <p:spPr>
          <a:xfrm flipV="1">
            <a:off x="3581534" y="2892493"/>
            <a:ext cx="56352" cy="132778"/>
          </a:xfrm>
          <a:prstGeom prst="line">
            <a:avLst/>
          </a:prstGeom>
          <a:ln w="285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5F627CC-B080-4343-BB92-326807D29660}"/>
              </a:ext>
            </a:extLst>
          </p:cNvPr>
          <p:cNvCxnSpPr>
            <a:cxnSpLocks/>
            <a:stCxn id="51" idx="6"/>
            <a:endCxn id="54" idx="2"/>
          </p:cNvCxnSpPr>
          <p:nvPr/>
        </p:nvCxnSpPr>
        <p:spPr>
          <a:xfrm>
            <a:off x="3603531" y="3079644"/>
            <a:ext cx="184611" cy="17040"/>
          </a:xfrm>
          <a:prstGeom prst="line">
            <a:avLst/>
          </a:prstGeom>
          <a:ln w="285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37F756E-F048-6643-A2A2-14EE40AB3FF3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3677372" y="3425910"/>
            <a:ext cx="162162" cy="414933"/>
          </a:xfrm>
          <a:prstGeom prst="line">
            <a:avLst/>
          </a:prstGeom>
          <a:ln w="285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4F4E2D-E4F8-1D4E-AEB7-9AF9DA840A82}"/>
              </a:ext>
            </a:extLst>
          </p:cNvPr>
          <p:cNvCxnSpPr>
            <a:cxnSpLocks/>
            <a:stCxn id="57" idx="0"/>
            <a:endCxn id="58" idx="3"/>
          </p:cNvCxnSpPr>
          <p:nvPr/>
        </p:nvCxnSpPr>
        <p:spPr>
          <a:xfrm flipV="1">
            <a:off x="4017015" y="3972111"/>
            <a:ext cx="96042" cy="176897"/>
          </a:xfrm>
          <a:prstGeom prst="line">
            <a:avLst/>
          </a:prstGeom>
          <a:ln w="285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36D7D2C-1C9A-9548-A3F8-82C5848001CF}"/>
              </a:ext>
            </a:extLst>
          </p:cNvPr>
          <p:cNvCxnSpPr>
            <a:cxnSpLocks/>
            <a:stCxn id="57" idx="1"/>
            <a:endCxn id="59" idx="5"/>
          </p:cNvCxnSpPr>
          <p:nvPr/>
        </p:nvCxnSpPr>
        <p:spPr>
          <a:xfrm flipH="1" flipV="1">
            <a:off x="3892639" y="3972111"/>
            <a:ext cx="71270" cy="199419"/>
          </a:xfrm>
          <a:prstGeom prst="line">
            <a:avLst/>
          </a:prstGeom>
          <a:ln w="285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AA60CF2-BC3C-7C40-BA09-23EF4A26DCE1}"/>
              </a:ext>
            </a:extLst>
          </p:cNvPr>
          <p:cNvSpPr txBox="1"/>
          <p:nvPr/>
        </p:nvSpPr>
        <p:spPr>
          <a:xfrm>
            <a:off x="1028700" y="4789243"/>
            <a:ext cx="1461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Graph </a:t>
            </a:r>
            <a:r>
              <a:rPr lang="en-GB" dirty="0" err="1"/>
              <a:t>Cfg</a:t>
            </a:r>
            <a:endParaRPr lang="en-GB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B2AA08-2FF3-3641-88EC-FF21B4D9D08C}"/>
              </a:ext>
            </a:extLst>
          </p:cNvPr>
          <p:cNvSpPr txBox="1"/>
          <p:nvPr/>
        </p:nvSpPr>
        <p:spPr>
          <a:xfrm>
            <a:off x="2965210" y="4793422"/>
            <a:ext cx="1461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Graph Ops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14FD74C-0712-C040-9342-E892C710D5E4}"/>
              </a:ext>
            </a:extLst>
          </p:cNvPr>
          <p:cNvSpPr txBox="1"/>
          <p:nvPr/>
        </p:nvSpPr>
        <p:spPr>
          <a:xfrm>
            <a:off x="925724" y="5428149"/>
            <a:ext cx="14612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Declarative</a:t>
            </a:r>
          </a:p>
          <a:p>
            <a:r>
              <a:rPr lang="en-GB" sz="1400" dirty="0"/>
              <a:t>Ordered</a:t>
            </a:r>
          </a:p>
          <a:p>
            <a:r>
              <a:rPr lang="en-GB" sz="1400" dirty="0"/>
              <a:t>Atomic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0291BB4-0A13-1E4B-A3B8-7970C5230E9B}"/>
              </a:ext>
            </a:extLst>
          </p:cNvPr>
          <p:cNvSpPr txBox="1"/>
          <p:nvPr/>
        </p:nvSpPr>
        <p:spPr>
          <a:xfrm>
            <a:off x="2852117" y="5415749"/>
            <a:ext cx="2780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Physical / Cabling / Logical</a:t>
            </a:r>
          </a:p>
          <a:p>
            <a:r>
              <a:rPr lang="en-GB" sz="1400" dirty="0"/>
              <a:t>Constant Discovery</a:t>
            </a:r>
          </a:p>
          <a:p>
            <a:r>
              <a:rPr lang="en-GB" sz="1400" dirty="0"/>
              <a:t>Absolute Knowledge</a:t>
            </a:r>
          </a:p>
          <a:p>
            <a:r>
              <a:rPr lang="en-GB" sz="1400" dirty="0"/>
              <a:t>Handles Dynamism</a:t>
            </a:r>
          </a:p>
          <a:p>
            <a:r>
              <a:rPr lang="en-GB" sz="1400" b="1" dirty="0"/>
              <a:t>DNA System</a:t>
            </a:r>
          </a:p>
          <a:p>
            <a:endParaRPr lang="en-GB" sz="14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FBB3914-B07F-7A4D-B56A-B06B93136AEA}"/>
              </a:ext>
            </a:extLst>
          </p:cNvPr>
          <p:cNvSpPr/>
          <p:nvPr/>
        </p:nvSpPr>
        <p:spPr>
          <a:xfrm>
            <a:off x="944310" y="3370826"/>
            <a:ext cx="1655795" cy="1770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API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277A0F8-8FB7-EA4D-BD70-55014FC96F6C}"/>
              </a:ext>
            </a:extLst>
          </p:cNvPr>
          <p:cNvSpPr/>
          <p:nvPr/>
        </p:nvSpPr>
        <p:spPr>
          <a:xfrm>
            <a:off x="2843930" y="2383184"/>
            <a:ext cx="1655795" cy="1770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API</a:t>
            </a:r>
          </a:p>
        </p:txBody>
      </p:sp>
      <p:sp>
        <p:nvSpPr>
          <p:cNvPr id="90" name="Left-right Arrow 89">
            <a:extLst>
              <a:ext uri="{FF2B5EF4-FFF2-40B4-BE49-F238E27FC236}">
                <a16:creationId xmlns:a16="http://schemas.microsoft.com/office/drawing/2014/main" id="{EA382D3E-B8B4-4E48-BFAA-CBD90211A46D}"/>
              </a:ext>
            </a:extLst>
          </p:cNvPr>
          <p:cNvSpPr/>
          <p:nvPr/>
        </p:nvSpPr>
        <p:spPr>
          <a:xfrm>
            <a:off x="2417044" y="4237442"/>
            <a:ext cx="645765" cy="377411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55A6CE7-7427-7B46-B7E3-45FBD10D71A0}"/>
              </a:ext>
            </a:extLst>
          </p:cNvPr>
          <p:cNvSpPr txBox="1"/>
          <p:nvPr/>
        </p:nvSpPr>
        <p:spPr>
          <a:xfrm>
            <a:off x="7953349" y="1311496"/>
            <a:ext cx="148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Eventual Consistency</a:t>
            </a:r>
          </a:p>
        </p:txBody>
      </p:sp>
    </p:spTree>
    <p:extLst>
      <p:ext uri="{BB962C8B-B14F-4D97-AF65-F5344CB8AC3E}">
        <p14:creationId xmlns:p14="http://schemas.microsoft.com/office/powerpoint/2010/main" val="2076639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0567-922A-3B45-921A-CDFEFB88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I’m trying to do about it at Juniper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FE188-E607-A140-8988-1B64353AE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6103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b="1" dirty="0"/>
              <a:t>Release Terraform Providers for Junos that are generated from YANG (graph) models</a:t>
            </a:r>
          </a:p>
          <a:p>
            <a:pPr marL="514350" indent="-514350">
              <a:buAutoNum type="arabicPeriod"/>
            </a:pPr>
            <a:r>
              <a:rPr lang="en-US" b="1" dirty="0"/>
              <a:t>Terraform has a graph engine for configuration changes, that deals with CRUD (properly)</a:t>
            </a:r>
          </a:p>
          <a:p>
            <a:pPr marL="514350" indent="-514350">
              <a:buAutoNum type="arabicPeriod"/>
            </a:pPr>
            <a:r>
              <a:rPr lang="en-US" b="1" dirty="0"/>
              <a:t>Build or open source a graph ops engine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07484-93A0-A54A-845F-87638036A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191" y="1532442"/>
            <a:ext cx="4927600" cy="405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24EE54-F9F2-D044-82E1-D70959FE3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13655">
            <a:off x="7248253" y="3647375"/>
            <a:ext cx="1752859" cy="87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6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0889B89-8609-4A42-8FF1-E6F67FF4E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517" y="185634"/>
            <a:ext cx="8497198" cy="648673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BAD4063-88E6-F644-AE65-596D0F485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86" y="534708"/>
            <a:ext cx="31282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Super early experimental work, but showing promise.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Build on Neo4j, with Go, GPB and NATS to glue things together.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Will hopefully come back in the future with more info and a demo!</a:t>
            </a:r>
          </a:p>
        </p:txBody>
      </p:sp>
    </p:spTree>
    <p:extLst>
      <p:ext uri="{BB962C8B-B14F-4D97-AF65-F5344CB8AC3E}">
        <p14:creationId xmlns:p14="http://schemas.microsoft.com/office/powerpoint/2010/main" val="1204612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45F3F-9990-4F42-8CCC-069A7331A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5758"/>
            <a:ext cx="9144000" cy="960401"/>
          </a:xfrm>
        </p:spPr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040651-4D5D-AC45-B190-4C3BE7146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291450"/>
            <a:ext cx="9144000" cy="1655762"/>
          </a:xfrm>
        </p:spPr>
        <p:txBody>
          <a:bodyPr/>
          <a:lstStyle/>
          <a:p>
            <a:r>
              <a:rPr lang="en-GB" dirty="0"/>
              <a:t>(Hopefully not too </a:t>
            </a:r>
            <a:r>
              <a:rPr lang="en-GB" dirty="0" err="1"/>
              <a:t>ranty</a:t>
            </a:r>
            <a:r>
              <a:rPr lang="en-GB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6F7DC-01F5-9643-9A6A-53ED5B828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092" y="1642334"/>
            <a:ext cx="6858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12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0567-922A-3B45-921A-CDFEFB88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starts as frustration, will either kill you or turn into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FE188-E607-A140-8988-1B64353AE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912122"/>
            <a:ext cx="5715001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b="1" dirty="0"/>
              <a:t>Networking – is a </a:t>
            </a:r>
            <a:r>
              <a:rPr lang="en-US" b="1" dirty="0">
                <a:solidFill>
                  <a:srgbClr val="92D050"/>
                </a:solidFill>
              </a:rPr>
              <a:t>graph</a:t>
            </a:r>
            <a:endParaRPr lang="en-US" b="1" dirty="0"/>
          </a:p>
          <a:p>
            <a:pPr marL="457200" lvl="1" indent="0">
              <a:buNone/>
            </a:pPr>
            <a:r>
              <a:rPr lang="en-US" dirty="0"/>
              <a:t>Everything in networking is a </a:t>
            </a:r>
            <a:r>
              <a:rPr lang="en-US" dirty="0">
                <a:solidFill>
                  <a:srgbClr val="92D050"/>
                </a:solidFill>
              </a:rPr>
              <a:t>graph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92D050"/>
                </a:solidFill>
              </a:rPr>
              <a:t>Graphs</a:t>
            </a:r>
            <a:r>
              <a:rPr lang="en-US" dirty="0"/>
              <a:t> are everywhere in networking.</a:t>
            </a:r>
          </a:p>
          <a:p>
            <a:pPr marL="457200" lvl="1" indent="0">
              <a:buNone/>
            </a:pPr>
            <a:r>
              <a:rPr lang="en-US" dirty="0"/>
              <a:t>Everywhere, there are </a:t>
            </a:r>
            <a:r>
              <a:rPr lang="en-US" dirty="0">
                <a:solidFill>
                  <a:srgbClr val="92D050"/>
                </a:solidFill>
              </a:rPr>
              <a:t>graphs</a:t>
            </a:r>
            <a:r>
              <a:rPr lang="en-US" dirty="0"/>
              <a:t> in networking…I’ll stop now…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Automation is ultimately a labelled transition system (</a:t>
            </a:r>
            <a:r>
              <a:rPr lang="en-US" dirty="0">
                <a:solidFill>
                  <a:srgbClr val="92D050"/>
                </a:solidFill>
              </a:rPr>
              <a:t>graph</a:t>
            </a:r>
            <a:r>
              <a:rPr lang="en-US" dirty="0"/>
              <a:t>) that allows us to model things like finite state machines. We call these things stateful </a:t>
            </a:r>
            <a:r>
              <a:rPr lang="en-US" b="1" dirty="0"/>
              <a:t>workflows</a:t>
            </a:r>
            <a:r>
              <a:rPr lang="en-US" dirty="0"/>
              <a:t> :s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E0594D-13AA-AA4F-AD31-A5DB51F1F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988" y="1912122"/>
            <a:ext cx="5492964" cy="375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82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0567-922A-3B45-921A-CDFEFB88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starts as frustration, will either kill you or turn into something (right?)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FE188-E607-A140-8988-1B64353AE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912122"/>
            <a:ext cx="1132085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sz="2800" b="1" dirty="0"/>
              <a:t>Workflows: Directed Acyclic </a:t>
            </a:r>
            <a:r>
              <a:rPr lang="en-US" sz="2800" b="1" dirty="0">
                <a:solidFill>
                  <a:srgbClr val="92D050"/>
                </a:solidFill>
              </a:rPr>
              <a:t>Graphs</a:t>
            </a:r>
            <a:r>
              <a:rPr lang="en-US" sz="2800" b="1" dirty="0"/>
              <a:t> (sorry)</a:t>
            </a:r>
          </a:p>
          <a:p>
            <a:pPr marL="457200" lvl="1" indent="0">
              <a:buNone/>
            </a:pPr>
            <a:r>
              <a:rPr lang="en-US" dirty="0"/>
              <a:t>Workflows are your </a:t>
            </a:r>
            <a:r>
              <a:rPr lang="en-US" b="1" dirty="0"/>
              <a:t>map</a:t>
            </a:r>
            <a:r>
              <a:rPr lang="en-US" dirty="0"/>
              <a:t> to your intended moment in time desired state.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i="1" dirty="0"/>
              <a:t>- End-state is never a thing; networks are without an ‘end-state’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Workflows</a:t>
            </a:r>
            <a:r>
              <a:rPr lang="en-US" dirty="0"/>
              <a:t> mechanized, come in two distinct </a:t>
            </a:r>
            <a:r>
              <a:rPr lang="en-GB" dirty="0"/>
              <a:t>flavours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Productized automation like ACI and Contrail (do </a:t>
            </a:r>
            <a:r>
              <a:rPr lang="en-US" dirty="0">
                <a:solidFill>
                  <a:srgbClr val="92D050"/>
                </a:solidFill>
              </a:rPr>
              <a:t>graph</a:t>
            </a:r>
            <a:r>
              <a:rPr lang="en-US" dirty="0"/>
              <a:t> things)</a:t>
            </a:r>
          </a:p>
          <a:p>
            <a:pPr lvl="1"/>
            <a:r>
              <a:rPr lang="en-US" dirty="0"/>
              <a:t>Generic workflow engine (</a:t>
            </a:r>
            <a:r>
              <a:rPr lang="en-US" dirty="0">
                <a:solidFill>
                  <a:srgbClr val="92D050"/>
                </a:solidFill>
              </a:rPr>
              <a:t>graph</a:t>
            </a:r>
            <a:r>
              <a:rPr lang="en-US" dirty="0"/>
              <a:t> engine)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800" b="1" dirty="0"/>
              <a:t>The frustration</a:t>
            </a:r>
            <a:r>
              <a:rPr lang="en-US" dirty="0"/>
              <a:t>: Workflow (</a:t>
            </a:r>
            <a:r>
              <a:rPr lang="en-US" dirty="0">
                <a:solidFill>
                  <a:srgbClr val="92D050"/>
                </a:solidFill>
              </a:rPr>
              <a:t>graphs</a:t>
            </a:r>
            <a:r>
              <a:rPr lang="en-US" dirty="0"/>
              <a:t>) that react to external impulses (</a:t>
            </a:r>
            <a:r>
              <a:rPr lang="en-US" dirty="0">
                <a:solidFill>
                  <a:srgbClr val="92D050"/>
                </a:solidFill>
              </a:rPr>
              <a:t>graph</a:t>
            </a:r>
            <a:r>
              <a:rPr lang="en-US" dirty="0"/>
              <a:t>) to mutate network (</a:t>
            </a:r>
            <a:r>
              <a:rPr lang="en-US" dirty="0">
                <a:solidFill>
                  <a:srgbClr val="92D050"/>
                </a:solidFill>
              </a:rPr>
              <a:t>graph</a:t>
            </a:r>
            <a:r>
              <a:rPr lang="en-US" dirty="0"/>
              <a:t>) state (</a:t>
            </a:r>
            <a:r>
              <a:rPr lang="en-US" dirty="0">
                <a:solidFill>
                  <a:srgbClr val="92D050"/>
                </a:solidFill>
              </a:rPr>
              <a:t>graph</a:t>
            </a:r>
            <a:r>
              <a:rPr lang="en-US" dirty="0"/>
              <a:t>)…</a:t>
            </a:r>
            <a:r>
              <a:rPr lang="en-US" b="1" dirty="0"/>
              <a:t>can you guess what they need?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565B8-2C6E-0D4D-B11F-9BA20BE46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684" y="3300047"/>
            <a:ext cx="2796381" cy="128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6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0567-922A-3B45-921A-CDFEFB88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as an industry?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FE188-E607-A140-8988-1B64353AE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6210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Automate the keyboard</a:t>
            </a:r>
          </a:p>
          <a:p>
            <a:pPr lvl="1"/>
            <a:r>
              <a:rPr lang="en-US" dirty="0"/>
              <a:t>First generate config</a:t>
            </a:r>
          </a:p>
          <a:p>
            <a:pPr lvl="1"/>
            <a:r>
              <a:rPr lang="en-US" dirty="0"/>
              <a:t>Throw it at box</a:t>
            </a:r>
          </a:p>
          <a:p>
            <a:pPr lvl="1"/>
            <a:r>
              <a:rPr lang="en-US" dirty="0"/>
              <a:t>Hope for the best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Then came unit tests</a:t>
            </a:r>
          </a:p>
          <a:p>
            <a:pPr lvl="1"/>
            <a:r>
              <a:rPr lang="en-US" dirty="0"/>
              <a:t>But what if we test first for pre-state and potential collisions…like a human does?</a:t>
            </a:r>
          </a:p>
          <a:p>
            <a:pPr lvl="1"/>
            <a:r>
              <a:rPr lang="en-US" dirty="0"/>
              <a:t>Then what if we check for post state to make sure the management plane is in the state we want?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4E7E5F-A681-8049-B85A-5B91543D4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040" y="2467085"/>
            <a:ext cx="4926227" cy="688847"/>
          </a:xfrm>
          <a:prstGeom prst="rect">
            <a:avLst/>
          </a:prstGeom>
          <a:effectLst>
            <a:glow rad="673100">
              <a:schemeClr val="accent1"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DEFBCF-C5A8-6F46-8B02-33F81DEA2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154" y="3701663"/>
            <a:ext cx="3175000" cy="3175000"/>
          </a:xfrm>
          <a:prstGeom prst="rect">
            <a:avLst/>
          </a:prstGeom>
          <a:effectLst>
            <a:glow rad="609600">
              <a:schemeClr val="accent1"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AEFA0A-BEAF-A148-94A5-DD130524A3C3}"/>
              </a:ext>
            </a:extLst>
          </p:cNvPr>
          <p:cNvSpPr txBox="1"/>
          <p:nvPr/>
        </p:nvSpPr>
        <p:spPr>
          <a:xfrm>
            <a:off x="7249297" y="3272334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Separation of host variables from input, then render via actuation…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C309B-6CD2-0349-AD17-ABF224A3EF2C}"/>
              </a:ext>
            </a:extLst>
          </p:cNvPr>
          <p:cNvSpPr txBox="1"/>
          <p:nvPr/>
        </p:nvSpPr>
        <p:spPr>
          <a:xfrm>
            <a:off x="8722154" y="6169709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Keyword tests for </a:t>
            </a:r>
            <a:r>
              <a:rPr lang="en-US" dirty="0" err="1"/>
              <a:t>cfg</a:t>
            </a:r>
            <a:r>
              <a:rPr lang="en-US" dirty="0"/>
              <a:t> &amp; ops (if you’re skilled enough to use Robot)</a:t>
            </a:r>
          </a:p>
        </p:txBody>
      </p:sp>
    </p:spTree>
    <p:extLst>
      <p:ext uri="{BB962C8B-B14F-4D97-AF65-F5344CB8AC3E}">
        <p14:creationId xmlns:p14="http://schemas.microsoft.com/office/powerpoint/2010/main" val="91724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0567-922A-3B45-921A-CDFEFB88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as an industry?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E58196-5F6F-1441-A199-6ADB51B44F5D}"/>
              </a:ext>
            </a:extLst>
          </p:cNvPr>
          <p:cNvSpPr/>
          <p:nvPr/>
        </p:nvSpPr>
        <p:spPr>
          <a:xfrm>
            <a:off x="838201" y="2891482"/>
            <a:ext cx="1655805" cy="778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Templates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147118-B521-C14E-B3DE-FAA1DA4A145F}"/>
              </a:ext>
            </a:extLst>
          </p:cNvPr>
          <p:cNvSpPr/>
          <p:nvPr/>
        </p:nvSpPr>
        <p:spPr>
          <a:xfrm>
            <a:off x="838200" y="4221894"/>
            <a:ext cx="1655805" cy="391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Host Vars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A2B1F0-B889-A34D-8910-E7FFC70F6FDD}"/>
              </a:ext>
            </a:extLst>
          </p:cNvPr>
          <p:cNvSpPr/>
          <p:nvPr/>
        </p:nvSpPr>
        <p:spPr>
          <a:xfrm>
            <a:off x="2621694" y="2891481"/>
            <a:ext cx="899982" cy="2208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Tool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9E59B9-8DFB-A348-A794-BB2DCF553F65}"/>
              </a:ext>
            </a:extLst>
          </p:cNvPr>
          <p:cNvSpPr/>
          <p:nvPr/>
        </p:nvSpPr>
        <p:spPr>
          <a:xfrm>
            <a:off x="838199" y="3750278"/>
            <a:ext cx="1655805" cy="391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4BDBD7-B674-9B4F-81F9-C8F290FE2D6B}"/>
              </a:ext>
            </a:extLst>
          </p:cNvPr>
          <p:cNvSpPr/>
          <p:nvPr/>
        </p:nvSpPr>
        <p:spPr>
          <a:xfrm>
            <a:off x="838199" y="4708611"/>
            <a:ext cx="1655805" cy="391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Directives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BCD3CF1-5275-1944-AC59-B3CAB2DFB1DE}"/>
              </a:ext>
            </a:extLst>
          </p:cNvPr>
          <p:cNvSpPr/>
          <p:nvPr/>
        </p:nvSpPr>
        <p:spPr>
          <a:xfrm>
            <a:off x="3780824" y="3900616"/>
            <a:ext cx="1099751" cy="321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FEF1341-1052-394A-8A86-A6C5DE25E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951" y="4417542"/>
            <a:ext cx="1009135" cy="10091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02928D-84F5-A448-9894-45397699B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950" y="2549547"/>
            <a:ext cx="1009135" cy="100913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A3BF53-E7F4-EB4C-9954-50CFC5F5E4DE}"/>
              </a:ext>
            </a:extLst>
          </p:cNvPr>
          <p:cNvCxnSpPr/>
          <p:nvPr/>
        </p:nvCxnSpPr>
        <p:spPr>
          <a:xfrm>
            <a:off x="5152768" y="2174789"/>
            <a:ext cx="0" cy="385530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84E85700-8C12-6D45-B084-563AC42D8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862" y="4417542"/>
            <a:ext cx="1009135" cy="10091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EBC6529-0766-424F-863B-DBE11E82D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861" y="2549547"/>
            <a:ext cx="1009135" cy="100913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A2C2F4-C4F4-1042-B587-7C0A59CFC841}"/>
              </a:ext>
            </a:extLst>
          </p:cNvPr>
          <p:cNvCxnSpPr/>
          <p:nvPr/>
        </p:nvCxnSpPr>
        <p:spPr>
          <a:xfrm>
            <a:off x="6569679" y="2174789"/>
            <a:ext cx="0" cy="385530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CF71CA68-96BD-6942-83E0-DB8A59C3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652" y="4417542"/>
            <a:ext cx="1009135" cy="10091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D284AFE-4385-734E-96C3-CFA2ADBB9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651" y="2549547"/>
            <a:ext cx="1009135" cy="1009135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675C44-5507-1240-9B7F-24E5202B0608}"/>
              </a:ext>
            </a:extLst>
          </p:cNvPr>
          <p:cNvCxnSpPr/>
          <p:nvPr/>
        </p:nvCxnSpPr>
        <p:spPr>
          <a:xfrm>
            <a:off x="7982469" y="2174789"/>
            <a:ext cx="0" cy="385530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62763D7-8BE5-DF44-8DB7-0BFDB19A967D}"/>
              </a:ext>
            </a:extLst>
          </p:cNvPr>
          <p:cNvCxnSpPr/>
          <p:nvPr/>
        </p:nvCxnSpPr>
        <p:spPr>
          <a:xfrm>
            <a:off x="9345831" y="2174789"/>
            <a:ext cx="0" cy="385530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579FF60-BC4A-204F-AC43-FEF11E6D8A53}"/>
              </a:ext>
            </a:extLst>
          </p:cNvPr>
          <p:cNvSpPr txBox="1"/>
          <p:nvPr/>
        </p:nvSpPr>
        <p:spPr>
          <a:xfrm>
            <a:off x="9570306" y="3876589"/>
            <a:ext cx="150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Etc…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5022B2-2A71-8842-9CE3-FA4041BC1368}"/>
              </a:ext>
            </a:extLst>
          </p:cNvPr>
          <p:cNvSpPr txBox="1"/>
          <p:nvPr/>
        </p:nvSpPr>
        <p:spPr>
          <a:xfrm>
            <a:off x="5449331" y="5916204"/>
            <a:ext cx="84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6DC08F-586E-B248-954D-F57B040785A8}"/>
              </a:ext>
            </a:extLst>
          </p:cNvPr>
          <p:cNvSpPr txBox="1"/>
          <p:nvPr/>
        </p:nvSpPr>
        <p:spPr>
          <a:xfrm>
            <a:off x="6862120" y="5937550"/>
            <a:ext cx="84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Task1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F94A8B-EED5-DC43-ADA4-EB2E9011FEC2}"/>
              </a:ext>
            </a:extLst>
          </p:cNvPr>
          <p:cNvSpPr txBox="1"/>
          <p:nvPr/>
        </p:nvSpPr>
        <p:spPr>
          <a:xfrm>
            <a:off x="8279032" y="5916204"/>
            <a:ext cx="84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Task2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CA690B-3114-BA4B-832F-AD46406B41D7}"/>
              </a:ext>
            </a:extLst>
          </p:cNvPr>
          <p:cNvCxnSpPr>
            <a:cxnSpLocks/>
          </p:cNvCxnSpPr>
          <p:nvPr/>
        </p:nvCxnSpPr>
        <p:spPr>
          <a:xfrm>
            <a:off x="7300788" y="3558682"/>
            <a:ext cx="1" cy="858860"/>
          </a:xfrm>
          <a:prstGeom prst="line">
            <a:avLst/>
          </a:prstGeom>
          <a:ln w="381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D51255-A19B-604E-A156-0585AA0B960C}"/>
              </a:ext>
            </a:extLst>
          </p:cNvPr>
          <p:cNvCxnSpPr>
            <a:cxnSpLocks/>
          </p:cNvCxnSpPr>
          <p:nvPr/>
        </p:nvCxnSpPr>
        <p:spPr>
          <a:xfrm>
            <a:off x="8701218" y="3551366"/>
            <a:ext cx="1" cy="858860"/>
          </a:xfrm>
          <a:prstGeom prst="line">
            <a:avLst/>
          </a:prstGeom>
          <a:ln w="381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C8F2009A-4197-9741-9CD2-9B2C498405CF}"/>
              </a:ext>
            </a:extLst>
          </p:cNvPr>
          <p:cNvSpPr/>
          <p:nvPr/>
        </p:nvSpPr>
        <p:spPr>
          <a:xfrm>
            <a:off x="8639251" y="3494835"/>
            <a:ext cx="124359" cy="1296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9997584-D6DD-6846-894D-986031D6A6BE}"/>
              </a:ext>
            </a:extLst>
          </p:cNvPr>
          <p:cNvSpPr/>
          <p:nvPr/>
        </p:nvSpPr>
        <p:spPr>
          <a:xfrm>
            <a:off x="8639038" y="4337075"/>
            <a:ext cx="124359" cy="1296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AE3D6D-8713-6E40-9921-BA3D7014533A}"/>
              </a:ext>
            </a:extLst>
          </p:cNvPr>
          <p:cNvSpPr txBox="1"/>
          <p:nvPr/>
        </p:nvSpPr>
        <p:spPr>
          <a:xfrm>
            <a:off x="6802400" y="3340946"/>
            <a:ext cx="1009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inet.1/30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64C25D-0EF4-7343-B935-8E9B20EC383C}"/>
              </a:ext>
            </a:extLst>
          </p:cNvPr>
          <p:cNvSpPr txBox="1"/>
          <p:nvPr/>
        </p:nvSpPr>
        <p:spPr>
          <a:xfrm>
            <a:off x="6802400" y="4211313"/>
            <a:ext cx="1009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inet.2/30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FACDC7-4F91-FA4C-9FEC-C3462B0ECB4A}"/>
              </a:ext>
            </a:extLst>
          </p:cNvPr>
          <p:cNvSpPr txBox="1"/>
          <p:nvPr/>
        </p:nvSpPr>
        <p:spPr>
          <a:xfrm>
            <a:off x="8196651" y="2188818"/>
            <a:ext cx="100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ASN: 65500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330D27-369A-D141-A2FA-456821F0EFD3}"/>
              </a:ext>
            </a:extLst>
          </p:cNvPr>
          <p:cNvSpPr txBox="1"/>
          <p:nvPr/>
        </p:nvSpPr>
        <p:spPr>
          <a:xfrm>
            <a:off x="8225582" y="5269086"/>
            <a:ext cx="100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ASN: 65501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F6F3B3-0027-BE45-926A-75D7DEE8D5AC}"/>
              </a:ext>
            </a:extLst>
          </p:cNvPr>
          <p:cNvSpPr txBox="1"/>
          <p:nvPr/>
        </p:nvSpPr>
        <p:spPr>
          <a:xfrm>
            <a:off x="8206994" y="3714222"/>
            <a:ext cx="1009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/>
              <a:t>eBGP</a:t>
            </a:r>
            <a:r>
              <a:rPr lang="en-GB" sz="1400" dirty="0"/>
              <a:t> Session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E463FA7-6D1F-1840-B825-39682FFDA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995" y="1933562"/>
            <a:ext cx="957158" cy="77847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EA53489-8D20-0E43-BE48-69FD354B7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033" y="1477742"/>
            <a:ext cx="773082" cy="58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49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0567-922A-3B45-921A-CDFEFB88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as an industry?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FE188-E607-A140-8988-1B64353AE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5001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Explosion of automation</a:t>
            </a:r>
          </a:p>
          <a:p>
            <a:pPr marL="0" indent="0">
              <a:buNone/>
            </a:pPr>
            <a:r>
              <a:rPr lang="en-US" dirty="0"/>
              <a:t>Ansible, </a:t>
            </a:r>
            <a:r>
              <a:rPr lang="en-US" dirty="0" err="1"/>
              <a:t>RunDeck</a:t>
            </a:r>
            <a:r>
              <a:rPr lang="en-US" dirty="0"/>
              <a:t>, Salt, Puppet, Chef, </a:t>
            </a:r>
            <a:r>
              <a:rPr lang="en-US" dirty="0" err="1"/>
              <a:t>StackStorm</a:t>
            </a:r>
            <a:r>
              <a:rPr lang="en-US" dirty="0"/>
              <a:t>, </a:t>
            </a:r>
            <a:r>
              <a:rPr lang="en-US" dirty="0" err="1"/>
              <a:t>StableNet</a:t>
            </a:r>
            <a:r>
              <a:rPr lang="en-US" dirty="0"/>
              <a:t>, </a:t>
            </a:r>
            <a:r>
              <a:rPr lang="en-US" dirty="0" err="1"/>
              <a:t>Apstra</a:t>
            </a:r>
            <a:r>
              <a:rPr lang="en-US" dirty="0"/>
              <a:t>, Tungsten Fabric – all human based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If we use these for networking, do you KNOW WHAT’S MISSING?</a:t>
            </a:r>
          </a:p>
          <a:p>
            <a:pPr marL="0" indent="0">
              <a:buNone/>
            </a:pPr>
            <a:endParaRPr lang="en-US" b="1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447D-B1B0-1547-82E0-DA763811E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549" y="2094562"/>
            <a:ext cx="4236309" cy="26688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2B8D4F-9F6E-2046-AFFF-8CC95849BB61}"/>
              </a:ext>
            </a:extLst>
          </p:cNvPr>
          <p:cNvSpPr txBox="1">
            <a:spLocks/>
          </p:cNvSpPr>
          <p:nvPr/>
        </p:nvSpPr>
        <p:spPr>
          <a:xfrm>
            <a:off x="838200" y="5325762"/>
            <a:ext cx="10898660" cy="1171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50D0CC8-2105-C249-B155-D39411237FEC}"/>
              </a:ext>
            </a:extLst>
          </p:cNvPr>
          <p:cNvSpPr txBox="1">
            <a:spLocks/>
          </p:cNvSpPr>
          <p:nvPr/>
        </p:nvSpPr>
        <p:spPr>
          <a:xfrm>
            <a:off x="838199" y="5770604"/>
            <a:ext cx="10898659" cy="701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You guessed it…a b***</a:t>
            </a:r>
            <a:r>
              <a:rPr lang="en-US" dirty="0" err="1"/>
              <a:t>dy</a:t>
            </a:r>
            <a:r>
              <a:rPr lang="en-US" dirty="0"/>
              <a:t> </a:t>
            </a:r>
            <a:r>
              <a:rPr lang="en-US" dirty="0">
                <a:solidFill>
                  <a:srgbClr val="92D050"/>
                </a:solidFill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63735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0567-922A-3B45-921A-CDFEFB88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as an industry?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FE188-E607-A140-8988-1B64353AE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508681"/>
            <a:ext cx="10515599" cy="350013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Every tool is “heroic”, in its own special snowflake way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The industry is still trying to make DevOps fit bottom-up  (blast radius 1)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447D-B1B0-1547-82E0-DA763811E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678" y="1431265"/>
            <a:ext cx="4236309" cy="26688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2B8D4F-9F6E-2046-AFFF-8CC95849BB61}"/>
              </a:ext>
            </a:extLst>
          </p:cNvPr>
          <p:cNvSpPr txBox="1">
            <a:spLocks/>
          </p:cNvSpPr>
          <p:nvPr/>
        </p:nvSpPr>
        <p:spPr>
          <a:xfrm>
            <a:off x="838200" y="5325762"/>
            <a:ext cx="10898660" cy="1171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08B92B-95A9-C941-8D54-F53688217EBD}"/>
              </a:ext>
            </a:extLst>
          </p:cNvPr>
          <p:cNvSpPr/>
          <p:nvPr/>
        </p:nvSpPr>
        <p:spPr>
          <a:xfrm>
            <a:off x="6594438" y="2086984"/>
            <a:ext cx="2431228" cy="20131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r>
              <a:rPr lang="en-GB" dirty="0" err="1"/>
              <a:t>Producitzed</a:t>
            </a:r>
            <a:r>
              <a:rPr lang="en-GB" dirty="0"/>
              <a:t> Automata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9FE79B-F18C-E04F-B5AB-2BAC386EE7EA}"/>
              </a:ext>
            </a:extLst>
          </p:cNvPr>
          <p:cNvSpPr/>
          <p:nvPr/>
        </p:nvSpPr>
        <p:spPr>
          <a:xfrm>
            <a:off x="9305632" y="2086984"/>
            <a:ext cx="2431228" cy="20131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Workflow Engine based or Scripts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A38E5-5753-E24A-A080-5CD1AD8BE7BC}"/>
              </a:ext>
            </a:extLst>
          </p:cNvPr>
          <p:cNvSpPr txBox="1"/>
          <p:nvPr/>
        </p:nvSpPr>
        <p:spPr>
          <a:xfrm>
            <a:off x="7347473" y="2426058"/>
            <a:ext cx="92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DEV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EFFCD7-C3EC-CD45-BA7D-5D6A12856B32}"/>
              </a:ext>
            </a:extLst>
          </p:cNvPr>
          <p:cNvSpPr txBox="1"/>
          <p:nvPr/>
        </p:nvSpPr>
        <p:spPr>
          <a:xfrm>
            <a:off x="10058667" y="2426058"/>
            <a:ext cx="92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3C4F15-8896-C449-BF19-447CDB02E219}"/>
              </a:ext>
            </a:extLst>
          </p:cNvPr>
          <p:cNvSpPr txBox="1"/>
          <p:nvPr/>
        </p:nvSpPr>
        <p:spPr>
          <a:xfrm>
            <a:off x="8272631" y="2086984"/>
            <a:ext cx="65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6A764-671E-FC48-B866-445FCD242D8F}"/>
              </a:ext>
            </a:extLst>
          </p:cNvPr>
          <p:cNvSpPr txBox="1"/>
          <p:nvPr/>
        </p:nvSpPr>
        <p:spPr>
          <a:xfrm>
            <a:off x="10983825" y="2086984"/>
            <a:ext cx="65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15065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0567-922A-3B45-921A-CDFEFB88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as an industry?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FE188-E607-A140-8988-1B64353AE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508681"/>
            <a:ext cx="10515599" cy="350013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Every tool is “heroic”, in its own special snowflake way</a:t>
            </a:r>
          </a:p>
          <a:p>
            <a:pPr marL="457200" lvl="1" indent="0">
              <a:buNone/>
            </a:pP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The industry is still trying to make DevOps fit bottom-up  (blast radius 1)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There is a blackhole in the middle of every automation system sucking the life out of possibility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(and my soul)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447D-B1B0-1547-82E0-DA763811E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678" y="1431265"/>
            <a:ext cx="4236309" cy="26688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2B8D4F-9F6E-2046-AFFF-8CC95849BB61}"/>
              </a:ext>
            </a:extLst>
          </p:cNvPr>
          <p:cNvSpPr txBox="1">
            <a:spLocks/>
          </p:cNvSpPr>
          <p:nvPr/>
        </p:nvSpPr>
        <p:spPr>
          <a:xfrm>
            <a:off x="838200" y="5325762"/>
            <a:ext cx="10898660" cy="1171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004FB-8C96-ED42-9A80-47423A8223DB}"/>
              </a:ext>
            </a:extLst>
          </p:cNvPr>
          <p:cNvSpPr txBox="1"/>
          <p:nvPr/>
        </p:nvSpPr>
        <p:spPr>
          <a:xfrm>
            <a:off x="193637" y="2396370"/>
            <a:ext cx="330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%#*(**(#%*Q*&amp;*#&amp;*&amp;*(#@&amp;$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08B92B-95A9-C941-8D54-F53688217EBD}"/>
              </a:ext>
            </a:extLst>
          </p:cNvPr>
          <p:cNvSpPr/>
          <p:nvPr/>
        </p:nvSpPr>
        <p:spPr>
          <a:xfrm>
            <a:off x="7143078" y="1849431"/>
            <a:ext cx="2431228" cy="20131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9FE79B-F18C-E04F-B5AB-2BAC386EE7EA}"/>
              </a:ext>
            </a:extLst>
          </p:cNvPr>
          <p:cNvSpPr/>
          <p:nvPr/>
        </p:nvSpPr>
        <p:spPr>
          <a:xfrm>
            <a:off x="8574112" y="1849431"/>
            <a:ext cx="2431228" cy="20131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A38E5-5753-E24A-A080-5CD1AD8BE7BC}"/>
              </a:ext>
            </a:extLst>
          </p:cNvPr>
          <p:cNvSpPr txBox="1"/>
          <p:nvPr/>
        </p:nvSpPr>
        <p:spPr>
          <a:xfrm>
            <a:off x="7896113" y="2188505"/>
            <a:ext cx="92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DEV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EFFCD7-C3EC-CD45-BA7D-5D6A12856B32}"/>
              </a:ext>
            </a:extLst>
          </p:cNvPr>
          <p:cNvSpPr txBox="1"/>
          <p:nvPr/>
        </p:nvSpPr>
        <p:spPr>
          <a:xfrm>
            <a:off x="9327147" y="2188505"/>
            <a:ext cx="92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DE97E5-3828-5A47-9A6C-75FEBBA057CF}"/>
              </a:ext>
            </a:extLst>
          </p:cNvPr>
          <p:cNvSpPr txBox="1"/>
          <p:nvPr/>
        </p:nvSpPr>
        <p:spPr>
          <a:xfrm>
            <a:off x="7906871" y="2896911"/>
            <a:ext cx="239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Union of Experience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B6DD72-B5A8-8E4B-8556-65536ECA2D0C}"/>
              </a:ext>
            </a:extLst>
          </p:cNvPr>
          <p:cNvSpPr txBox="1"/>
          <p:nvPr/>
        </p:nvSpPr>
        <p:spPr>
          <a:xfrm>
            <a:off x="7858595" y="1431265"/>
            <a:ext cx="239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92D050"/>
                </a:solidFill>
              </a:rPr>
              <a:t>The Panacea</a:t>
            </a:r>
          </a:p>
        </p:txBody>
      </p:sp>
    </p:spTree>
    <p:extLst>
      <p:ext uri="{BB962C8B-B14F-4D97-AF65-F5344CB8AC3E}">
        <p14:creationId xmlns:p14="http://schemas.microsoft.com/office/powerpoint/2010/main" val="3718681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0567-922A-3B45-921A-CDFEFB88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as an industry?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2B8D4F-9F6E-2046-AFFF-8CC95849BB61}"/>
              </a:ext>
            </a:extLst>
          </p:cNvPr>
          <p:cNvSpPr txBox="1">
            <a:spLocks/>
          </p:cNvSpPr>
          <p:nvPr/>
        </p:nvSpPr>
        <p:spPr>
          <a:xfrm>
            <a:off x="838200" y="5325762"/>
            <a:ext cx="10898660" cy="1171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63BED0-621D-0949-BDED-EC418A022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01845"/>
            <a:ext cx="10515600" cy="217511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We don’t design, nor model and rarely verify</a:t>
            </a:r>
          </a:p>
          <a:p>
            <a:r>
              <a:rPr lang="en-GB" dirty="0"/>
              <a:t>We don’t have a formal language (even structured programming ~70yrs old now)</a:t>
            </a:r>
          </a:p>
          <a:p>
            <a:r>
              <a:rPr lang="en-GB" dirty="0"/>
              <a:t>Python/Ansible blinding the industry</a:t>
            </a:r>
          </a:p>
          <a:p>
            <a:r>
              <a:rPr lang="en-GB" dirty="0"/>
              <a:t>Automata is more complex than if-else statements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EC6C42-9B9D-F44B-8F60-D1B7D518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254" y="1506696"/>
            <a:ext cx="2930211" cy="21751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93140-384C-E942-AD0D-67AEBD0473EE}"/>
              </a:ext>
            </a:extLst>
          </p:cNvPr>
          <p:cNvSpPr txBox="1"/>
          <p:nvPr/>
        </p:nvSpPr>
        <p:spPr>
          <a:xfrm>
            <a:off x="4786838" y="2209197"/>
            <a:ext cx="3001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Network Control </a:t>
            </a:r>
            <a:r>
              <a:rPr lang="en-GB" sz="2800" dirty="0">
                <a:solidFill>
                  <a:srgbClr val="92D050"/>
                </a:solidFill>
              </a:rPr>
              <a:t>&gt;&gt;&gt;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359D94-321F-924F-9940-BD953036A5F4}"/>
              </a:ext>
            </a:extLst>
          </p:cNvPr>
          <p:cNvSpPr/>
          <p:nvPr/>
        </p:nvSpPr>
        <p:spPr>
          <a:xfrm>
            <a:off x="8150131" y="1506696"/>
            <a:ext cx="3313356" cy="2175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We shall use a tool.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The kingdom shall rejoice and pay many taxes.</a:t>
            </a:r>
          </a:p>
        </p:txBody>
      </p:sp>
    </p:spTree>
    <p:extLst>
      <p:ext uri="{BB962C8B-B14F-4D97-AF65-F5344CB8AC3E}">
        <p14:creationId xmlns:p14="http://schemas.microsoft.com/office/powerpoint/2010/main" val="357890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699</Words>
  <Application>Microsoft Macintosh PowerPoint</Application>
  <PresentationFormat>Widescreen</PresentationFormat>
  <Paragraphs>136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Navigating Automata</vt:lpstr>
      <vt:lpstr>What starts as frustration, will either kill you or turn into something</vt:lpstr>
      <vt:lpstr>What starts as frustration, will either kill you or turn into something (right?)</vt:lpstr>
      <vt:lpstr>Where are we as an industry?</vt:lpstr>
      <vt:lpstr>Where are we as an industry?</vt:lpstr>
      <vt:lpstr>Where are we as an industry?</vt:lpstr>
      <vt:lpstr>Where are we as an industry?</vt:lpstr>
      <vt:lpstr>Where are we as an industry?</vt:lpstr>
      <vt:lpstr>Where are we as an industry?</vt:lpstr>
      <vt:lpstr>Where could we be?</vt:lpstr>
      <vt:lpstr>What I’m trying to do about it at Juniper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Navigating Automata</dc:title>
  <dc:creator>David Gee</dc:creator>
  <cp:lastModifiedBy>David Gee</cp:lastModifiedBy>
  <cp:revision>18</cp:revision>
  <dcterms:created xsi:type="dcterms:W3CDTF">2020-04-16T22:50:47Z</dcterms:created>
  <dcterms:modified xsi:type="dcterms:W3CDTF">2020-04-17T16:10:19Z</dcterms:modified>
</cp:coreProperties>
</file>